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5" r:id="rId4"/>
  </p:sldMasterIdLst>
  <p:notesMasterIdLst>
    <p:notesMasterId r:id="rId5"/>
  </p:notesMasterIdLst>
  <p:sldIdLst>
    <p:sldId id="256" r:id="rId6"/>
  </p:sldIdLst>
  <p:sldSz cy="10058400" cx="7772400"/>
  <p:notesSz cx="6858000" cy="9144000"/>
  <p:embeddedFontLst>
    <p:embeddedFont>
      <p:font typeface="Google Sans SemiBold"/>
      <p:regular r:id="rId7"/>
      <p:bold r:id="rId8"/>
      <p:italic r:id="rId9"/>
      <p:boldItalic r:id="rId10"/>
    </p:embeddedFont>
    <p:embeddedFont>
      <p:font typeface="PT Sans Narrow"/>
      <p:regular r:id="rId11"/>
      <p:bold r:id="rId12"/>
    </p:embeddedFont>
    <p:embeddedFont>
      <p:font typeface="Google Sans"/>
      <p:regular r:id="rId13"/>
      <p:bold r:id="rId14"/>
      <p:italic r:id="rId15"/>
      <p:boldItalic r:id="rId16"/>
    </p:embeddedFont>
    <p:embeddedFont>
      <p:font typeface="Work Sans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168" orient="horz"/>
        <p:guide pos="244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WorkSans-boldItalic.fntdata"/><Relationship Id="rId11" Type="http://schemas.openxmlformats.org/officeDocument/2006/relationships/font" Target="fonts/PTSansNarrow-regular.fntdata"/><Relationship Id="rId10" Type="http://schemas.openxmlformats.org/officeDocument/2006/relationships/font" Target="fonts/GoogleSansSemiBold-boldItalic.fntdata"/><Relationship Id="rId13" Type="http://schemas.openxmlformats.org/officeDocument/2006/relationships/font" Target="fonts/GoogleSans-regular.fntdata"/><Relationship Id="rId12" Type="http://schemas.openxmlformats.org/officeDocument/2006/relationships/font" Target="fonts/PTSansNarrow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GoogleSansSemiBold-italic.fntdata"/><Relationship Id="rId15" Type="http://schemas.openxmlformats.org/officeDocument/2006/relationships/font" Target="fonts/GoogleSans-italic.fntdata"/><Relationship Id="rId14" Type="http://schemas.openxmlformats.org/officeDocument/2006/relationships/font" Target="fonts/GoogleSans-bold.fntdata"/><Relationship Id="rId17" Type="http://schemas.openxmlformats.org/officeDocument/2006/relationships/font" Target="fonts/WorkSans-regular.fntdata"/><Relationship Id="rId16" Type="http://schemas.openxmlformats.org/officeDocument/2006/relationships/font" Target="fonts/GoogleSans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WorkSans-italic.fntdata"/><Relationship Id="rId6" Type="http://schemas.openxmlformats.org/officeDocument/2006/relationships/slide" Target="slides/slide1.xml"/><Relationship Id="rId18" Type="http://schemas.openxmlformats.org/officeDocument/2006/relationships/font" Target="fonts/WorkSans-bold.fntdata"/><Relationship Id="rId7" Type="http://schemas.openxmlformats.org/officeDocument/2006/relationships/font" Target="fonts/GoogleSansSemiBold-regular.fntdata"/><Relationship Id="rId8" Type="http://schemas.openxmlformats.org/officeDocument/2006/relationships/font" Target="fonts/GoogleSansSemiBold-bold.fntdata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e3a6309cc6_3_316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1e3a6309cc6_3_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12" name="Google Shape;1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17" name="Google Shape;17;p2"/>
          <p:cNvCxnSpPr>
            <a:stCxn id="18" idx="0"/>
          </p:cNvCxnSpPr>
          <p:nvPr/>
        </p:nvCxnSpPr>
        <p:spPr>
          <a:xfrm>
            <a:off x="172055" y="1233681"/>
            <a:ext cx="0" cy="885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" name="Google Shape;19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0" name="Google Shape;20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1" name="Google Shape;2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3" name="Google Shape;23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4" name="Google Shape;24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7" name="Google Shape;27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9" name="Google Shape;29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0" name="Google Shape;30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1" name="Google Shape;31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2" name="Google Shape;32;p2"/>
          <p:cNvGrpSpPr/>
          <p:nvPr/>
        </p:nvGrpSpPr>
        <p:grpSpPr>
          <a:xfrm>
            <a:off x="172055" y="1202190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" name="Google Shape;3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" name="Google Shape;3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" name="Google Shape;3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6" name="Google Shape;3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grpSp>
        <p:nvGrpSpPr>
          <p:cNvPr id="37" name="Google Shape;3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38" name="Google Shape;3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1" name="Google Shape;4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2" name="Google Shape;42;p2"/>
          <p:cNvCxnSpPr/>
          <p:nvPr/>
        </p:nvCxnSpPr>
        <p:spPr>
          <a:xfrm>
            <a:off x="181580" y="106223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" name="Google Shape;43;p2"/>
          <p:cNvCxnSpPr>
            <a:stCxn id="35" idx="2"/>
          </p:cNvCxnSpPr>
          <p:nvPr/>
        </p:nvCxnSpPr>
        <p:spPr>
          <a:xfrm flipH="1">
            <a:off x="7603599" y="1233681"/>
            <a:ext cx="3000" cy="885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4" name="Google Shape;4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45" name="Google Shape;4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47" name="Google Shape;4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48" name="Google Shape;4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0" name="Google Shape;5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1" name="Google Shape;5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3" name="Google Shape;5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4" name="Google Shape;5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5" name="Google Shape;5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6" name="Google Shape;56;p2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8" name="Google Shape;58;p3"/>
          <p:cNvCxnSpPr>
            <a:stCxn id="59" idx="1"/>
          </p:cNvCxnSpPr>
          <p:nvPr/>
        </p:nvCxnSpPr>
        <p:spPr>
          <a:xfrm>
            <a:off x="3033472" y="937660"/>
            <a:ext cx="15900" cy="6568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0" name="Google Shape;60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61" name="Google Shape;61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62" name="Google Shape;62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63" name="Google Shape;63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64" name="Google Shape;64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65" name="Google Shape;65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66" name="Google Shape;66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67" name="Google Shape;67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68" name="Google Shape;68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69" name="Google Shape;69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0" name="Google Shape;70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71" name="Google Shape;71;p3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" name="Google Shape;72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3"/>
          <p:cNvSpPr/>
          <p:nvPr/>
        </p:nvSpPr>
        <p:spPr>
          <a:xfrm>
            <a:off x="159875" y="7502350"/>
            <a:ext cx="7612200" cy="2379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" name="Google Shape;74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75" name="Google Shape;75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78" name="Google Shape;7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79" name="Google Shape;7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80" name="Google Shape;8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9" name="Google Shape;59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1" name="Google Shape;8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2" name="Google Shape;8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83" name="Google Shape;83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84" name="Google Shape;84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85" name="Google Shape;85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86" name="Google Shape;86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4069DD"/>
            </a:solidFill>
            <a:ln cap="flat" cmpd="sng" w="9525">
              <a:solidFill>
                <a:srgbClr val="4069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89" name="Google Shape;89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90" name="Google Shape;90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" name="Google Shape;92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3" name="Google Shape;93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94" name="Google Shape;94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" name="Google Shape;96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8" name="Google Shape;98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99" name="Google Shape;99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" name="Google Shape;101;p3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3" name="Google Shape;103;p4"/>
          <p:cNvCxnSpPr/>
          <p:nvPr/>
        </p:nvCxnSpPr>
        <p:spPr>
          <a:xfrm>
            <a:off x="400175" y="1369975"/>
            <a:ext cx="0" cy="8693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04" name="Google Shape;104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05" name="Google Shape;105;p4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6" name="Google Shape;106;p4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07" name="Google Shape;107;p4"/>
          <p:cNvCxnSpPr/>
          <p:nvPr/>
        </p:nvCxnSpPr>
        <p:spPr>
          <a:xfrm>
            <a:off x="7324850" y="1360450"/>
            <a:ext cx="0" cy="87312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" name="Google Shape;109;p4"/>
          <p:cNvCxnSpPr/>
          <p:nvPr/>
        </p:nvCxnSpPr>
        <p:spPr>
          <a:xfrm>
            <a:off x="3861475" y="3505200"/>
            <a:ext cx="0" cy="65769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0" name="Google Shape;110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11" name="Google Shape;111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16" name="Google Shape;116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" name="Google Shape;120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21" name="Google Shape;121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" name="Google Shape;125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0" name="Google Shape;130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1" name="Google Shape;131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2" name="Google Shape;132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3" name="Google Shape;133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4" name="Google Shape;134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5" name="Google Shape;135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6" name="Google Shape;136;p4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9" name="Google Shape;139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40" name="Google Shape;140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41" name="Google Shape;141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42" name="Google Shape;142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43" name="Google Shape;143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44" name="Google Shape;144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45" name="Google Shape;145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46" name="Google Shape;146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47" name="Google Shape;147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48" name="Google Shape;148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49" name="Google Shape;149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50" name="Google Shape;150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55" name="Google Shape;155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56" name="Google Shape;156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7" name="Google Shape;157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8" name="Google Shape;158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9" name="Google Shape;159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60" name="Google Shape;160;p5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">
  <p:cSld name="CUSTOM_1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5">
  <p:cSld name="CUSTOM_2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3" name="Google Shape;163;p7"/>
          <p:cNvCxnSpPr/>
          <p:nvPr/>
        </p:nvCxnSpPr>
        <p:spPr>
          <a:xfrm>
            <a:off x="3049395" y="1359111"/>
            <a:ext cx="0" cy="592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" name="Google Shape;164;p7"/>
          <p:cNvCxnSpPr>
            <a:stCxn id="165" idx="0"/>
          </p:cNvCxnSpPr>
          <p:nvPr/>
        </p:nvCxnSpPr>
        <p:spPr>
          <a:xfrm flipH="1">
            <a:off x="172020" y="1360808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66" name="Google Shape;166;p7"/>
          <p:cNvGrpSpPr/>
          <p:nvPr/>
        </p:nvGrpSpPr>
        <p:grpSpPr>
          <a:xfrm>
            <a:off x="190320" y="1357857"/>
            <a:ext cx="7581691" cy="5901"/>
            <a:chOff x="1890075" y="5241175"/>
            <a:chExt cx="4240556" cy="257700"/>
          </a:xfrm>
        </p:grpSpPr>
        <p:sp>
          <p:nvSpPr>
            <p:cNvPr id="165" name="Google Shape;165;p7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7" name="Google Shape;167;p7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7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7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70" name="Google Shape;170;p7"/>
          <p:cNvGrpSpPr/>
          <p:nvPr/>
        </p:nvGrpSpPr>
        <p:grpSpPr>
          <a:xfrm>
            <a:off x="190320" y="1388959"/>
            <a:ext cx="7581691" cy="5901"/>
            <a:chOff x="1890075" y="5241175"/>
            <a:chExt cx="4240556" cy="257700"/>
          </a:xfrm>
        </p:grpSpPr>
        <p:sp>
          <p:nvSpPr>
            <p:cNvPr id="171" name="Google Shape;171;p7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2" name="Google Shape;172;p7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3" name="Google Shape;173;p7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4" name="Google Shape;174;p7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5" name="Google Shape;175;p7"/>
          <p:cNvSpPr txBox="1"/>
          <p:nvPr/>
        </p:nvSpPr>
        <p:spPr>
          <a:xfrm>
            <a:off x="490594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76" name="Google Shape;176;p7"/>
          <p:cNvGrpSpPr/>
          <p:nvPr/>
        </p:nvGrpSpPr>
        <p:grpSpPr>
          <a:xfrm>
            <a:off x="372224" y="1650425"/>
            <a:ext cx="137818" cy="187200"/>
            <a:chOff x="507100" y="1997600"/>
            <a:chExt cx="158375" cy="187200"/>
          </a:xfrm>
        </p:grpSpPr>
        <p:sp>
          <p:nvSpPr>
            <p:cNvPr id="177" name="Google Shape;177;p7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7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9" name="Google Shape;179;p7"/>
          <p:cNvSpPr txBox="1"/>
          <p:nvPr/>
        </p:nvSpPr>
        <p:spPr>
          <a:xfrm>
            <a:off x="3314919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80" name="Google Shape;180;p7"/>
          <p:cNvGrpSpPr/>
          <p:nvPr/>
        </p:nvGrpSpPr>
        <p:grpSpPr>
          <a:xfrm>
            <a:off x="3196549" y="1650425"/>
            <a:ext cx="137818" cy="187200"/>
            <a:chOff x="507100" y="1997600"/>
            <a:chExt cx="158375" cy="187200"/>
          </a:xfrm>
        </p:grpSpPr>
        <p:sp>
          <p:nvSpPr>
            <p:cNvPr id="181" name="Google Shape;181;p7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7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3" name="Google Shape;183;p7"/>
          <p:cNvSpPr txBox="1"/>
          <p:nvPr/>
        </p:nvSpPr>
        <p:spPr>
          <a:xfrm>
            <a:off x="3314919" y="43673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84" name="Google Shape;184;p7"/>
          <p:cNvGrpSpPr/>
          <p:nvPr/>
        </p:nvGrpSpPr>
        <p:grpSpPr>
          <a:xfrm>
            <a:off x="3196549" y="4473625"/>
            <a:ext cx="137818" cy="187200"/>
            <a:chOff x="507100" y="1997600"/>
            <a:chExt cx="158375" cy="187200"/>
          </a:xfrm>
        </p:grpSpPr>
        <p:sp>
          <p:nvSpPr>
            <p:cNvPr id="185" name="Google Shape;185;p7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7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7" name="Google Shape;187;p7"/>
          <p:cNvGrpSpPr/>
          <p:nvPr/>
        </p:nvGrpSpPr>
        <p:grpSpPr>
          <a:xfrm>
            <a:off x="172050" y="5100163"/>
            <a:ext cx="2852450" cy="4958106"/>
            <a:chOff x="404700" y="4541500"/>
            <a:chExt cx="2852450" cy="5007177"/>
          </a:xfrm>
        </p:grpSpPr>
        <p:sp>
          <p:nvSpPr>
            <p:cNvPr id="188" name="Google Shape;188;p7"/>
            <p:cNvSpPr/>
            <p:nvPr/>
          </p:nvSpPr>
          <p:spPr>
            <a:xfrm>
              <a:off x="404700" y="4574122"/>
              <a:ext cx="2758200" cy="49338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7"/>
            <p:cNvSpPr/>
            <p:nvPr/>
          </p:nvSpPr>
          <p:spPr>
            <a:xfrm>
              <a:off x="452450" y="4614877"/>
              <a:ext cx="2804700" cy="4933800"/>
            </a:xfrm>
            <a:prstGeom prst="rect">
              <a:avLst/>
            </a:prstGeom>
            <a:solidFill>
              <a:srgbClr val="CCCCCC"/>
            </a:solidFill>
            <a:ln cap="flat" cmpd="sng" w="9525">
              <a:solidFill>
                <a:srgbClr val="B7B7B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7"/>
            <p:cNvSpPr txBox="1"/>
            <p:nvPr/>
          </p:nvSpPr>
          <p:spPr>
            <a:xfrm>
              <a:off x="643125" y="4541500"/>
              <a:ext cx="2595900" cy="41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Work Sans"/>
                  <a:ea typeface="Work Sans"/>
                  <a:cs typeface="Work Sans"/>
                  <a:sym typeface="Work Sans"/>
                </a:rPr>
                <a:t>IMPACT</a:t>
              </a:r>
              <a:endParaRPr sz="15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191" name="Google Shape;191;p7"/>
            <p:cNvSpPr/>
            <p:nvPr/>
          </p:nvSpPr>
          <p:spPr>
            <a:xfrm>
              <a:off x="529575" y="4663612"/>
              <a:ext cx="135900" cy="2004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7"/>
            <p:cNvSpPr/>
            <p:nvPr/>
          </p:nvSpPr>
          <p:spPr>
            <a:xfrm>
              <a:off x="507100" y="4684392"/>
              <a:ext cx="135900" cy="1569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3" name="Google Shape;193;p7"/>
          <p:cNvSpPr txBox="1"/>
          <p:nvPr/>
        </p:nvSpPr>
        <p:spPr>
          <a:xfrm>
            <a:off x="190350" y="11200"/>
            <a:ext cx="7290900" cy="771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194" name="Google Shape;194;p7"/>
          <p:cNvSpPr txBox="1"/>
          <p:nvPr/>
        </p:nvSpPr>
        <p:spPr>
          <a:xfrm>
            <a:off x="2226300" y="513400"/>
            <a:ext cx="3219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95" name="Google Shape;195;p7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6">
  <p:cSld name="CUSTOM_2_2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8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8" name="Google Shape;198;p8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99" name="Google Shape;199;p8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200" name="Google Shape;200;p8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1" name="Google Shape;201;p8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2" name="Google Shape;202;p8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3" name="Google Shape;203;p8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04" name="Google Shape;204;p8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205" name="Google Shape;205;p8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6" name="Google Shape;206;p8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7" name="Google Shape;207;p8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8" name="Google Shape;208;p8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09" name="Google Shape;209;p8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chemeClr val="lt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0" name="Google Shape;210;p8"/>
          <p:cNvSpPr/>
          <p:nvPr/>
        </p:nvSpPr>
        <p:spPr>
          <a:xfrm>
            <a:off x="432000" y="31534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Objective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1" name="Google Shape;211;p8"/>
          <p:cNvSpPr/>
          <p:nvPr/>
        </p:nvSpPr>
        <p:spPr>
          <a:xfrm>
            <a:off x="432000" y="4904796"/>
            <a:ext cx="1598400" cy="2850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Results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2" name="Google Shape;212;p8"/>
          <p:cNvSpPr/>
          <p:nvPr/>
        </p:nvSpPr>
        <p:spPr>
          <a:xfrm>
            <a:off x="432000" y="8144170"/>
            <a:ext cx="1598400" cy="2691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213" name="Google Shape;213;p8"/>
          <p:cNvGrpSpPr/>
          <p:nvPr/>
        </p:nvGrpSpPr>
        <p:grpSpPr>
          <a:xfrm>
            <a:off x="95351" y="7971759"/>
            <a:ext cx="7581691" cy="5901"/>
            <a:chOff x="1890075" y="5241175"/>
            <a:chExt cx="4240556" cy="257700"/>
          </a:xfrm>
        </p:grpSpPr>
        <p:sp>
          <p:nvSpPr>
            <p:cNvPr id="214" name="Google Shape;214;p8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5" name="Google Shape;215;p8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6" name="Google Shape;216;p8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7" name="Google Shape;217;p8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18" name="Google Shape;218;p8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9"/>
          <p:cNvSpPr txBox="1"/>
          <p:nvPr/>
        </p:nvSpPr>
        <p:spPr>
          <a:xfrm>
            <a:off x="156750" y="317175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Executive Summary:</a:t>
            </a: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 Statistical Testing </a:t>
            </a: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Results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24" name="Google Shape;224;p9"/>
          <p:cNvSpPr txBox="1"/>
          <p:nvPr/>
        </p:nvSpPr>
        <p:spPr>
          <a:xfrm>
            <a:off x="1763100" y="825075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TikTok Claims Classification Project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225" name="Google Shape;225;p9"/>
          <p:cNvSpPr txBox="1"/>
          <p:nvPr/>
        </p:nvSpPr>
        <p:spPr>
          <a:xfrm>
            <a:off x="156750" y="1304700"/>
            <a:ext cx="36975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375">
                <a:latin typeface="Google Sans SemiBold"/>
                <a:ea typeface="Google Sans SemiBold"/>
                <a:cs typeface="Google Sans SemiBold"/>
                <a:sym typeface="Google Sans SemiBold"/>
              </a:rPr>
              <a:t>Project Overview</a:t>
            </a:r>
            <a:endParaRPr sz="1375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6" name="Google Shape;226;p9"/>
          <p:cNvSpPr txBox="1"/>
          <p:nvPr/>
        </p:nvSpPr>
        <p:spPr>
          <a:xfrm>
            <a:off x="156750" y="1640050"/>
            <a:ext cx="73095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Google Sans"/>
                <a:ea typeface="Google Sans"/>
                <a:cs typeface="Google Sans"/>
                <a:sym typeface="Google Sans"/>
              </a:rPr>
              <a:t>The TikTok data team aims to develop a machine learning model to support the classification of claims for user submissions. In this phase of the project, the team will conduct a hypothesis test to examine the relationship between a user's verified status and the video view count.</a:t>
            </a:r>
            <a:endParaRPr sz="130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27" name="Google Shape;227;p9"/>
          <p:cNvSpPr txBox="1"/>
          <p:nvPr/>
        </p:nvSpPr>
        <p:spPr>
          <a:xfrm>
            <a:off x="3525750" y="3240113"/>
            <a:ext cx="4195500" cy="40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The TikTok data team considered the relationship between verified_status and video_view_count. </a:t>
            </a:r>
            <a:endParaRPr sz="130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One approach conducted was to examine the mean values of video_view_count for each group of verified_status in the sample data. The findings showed that unverified accounts have a mean of 265,663 views vs. 91,439 views for verified accounts</a:t>
            </a:r>
            <a:endParaRPr sz="130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latin typeface="Google Sans"/>
                <a:ea typeface="Google Sans"/>
                <a:cs typeface="Google Sans"/>
                <a:sym typeface="Google Sans"/>
              </a:rPr>
              <a:t>A two-sample hypothesis test was conducted to determine if the observed difference in mean view counts between verified and unverified accounts was statistically significant.</a:t>
            </a:r>
            <a:endParaRPr sz="1300"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300">
                <a:latin typeface="Google Sans"/>
                <a:ea typeface="Google Sans"/>
                <a:cs typeface="Google Sans"/>
                <a:sym typeface="Google Sans"/>
              </a:rPr>
              <a:t>The results confirmed that the difference observed in the sample data reflects a true difference in the population means, not random chance.</a:t>
            </a:r>
            <a:endParaRPr sz="13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28" name="Google Shape;228;p9"/>
          <p:cNvSpPr txBox="1"/>
          <p:nvPr/>
        </p:nvSpPr>
        <p:spPr>
          <a:xfrm>
            <a:off x="0" y="3973200"/>
            <a:ext cx="3238500" cy="60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The analysis shows that there is a difference in number of views between TikTok videos posted by verified accounts and TikTok videos posted by unverified accounts.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As a result, these findings suggest there might be fundamental behavioral differences between these two groups of accounts: verified and unverified.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It would be interesting to investigate the root cause of this behavioral difference. For example, consider: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Font typeface="Google Sans"/>
              <a:buChar char="○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Do unverified accounts tend to post more engaging videos? Is that engaging content a claim or opinion?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1000"/>
              </a:spcAft>
              <a:buSzPts val="1400"/>
              <a:buFont typeface="Google Sans"/>
              <a:buChar char="○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Or, are unverified accounts associated with spam bots that help inflate view counts?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29" name="Google Shape;229;p9"/>
          <p:cNvSpPr txBox="1"/>
          <p:nvPr/>
        </p:nvSpPr>
        <p:spPr>
          <a:xfrm>
            <a:off x="3350925" y="7750350"/>
            <a:ext cx="4246200" cy="21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The team recommends proceeding with the development of a </a:t>
            </a:r>
            <a:r>
              <a:rPr b="1" lang="en" sz="1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regression model</a:t>
            </a:r>
            <a:r>
              <a:rPr lang="en" sz="1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 focused on verified status.</a:t>
            </a:r>
            <a:endParaRPr sz="1500"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500">
                <a:latin typeface="Google Sans"/>
                <a:ea typeface="Google Sans"/>
                <a:cs typeface="Google Sans"/>
                <a:sym typeface="Google Sans"/>
              </a:rPr>
              <a:t>A regression model for verified_status can help analyze user behavior in this group of verified users. </a:t>
            </a:r>
            <a:r>
              <a:rPr lang="en" sz="1500">
                <a:latin typeface="Google Sans"/>
                <a:ea typeface="Google Sans"/>
                <a:cs typeface="Google Sans"/>
                <a:sym typeface="Google Sans"/>
              </a:rPr>
              <a:t>Then, this context can be used to consider results from a claim classification model that will be created afterwards.</a:t>
            </a:r>
            <a:endParaRPr sz="1500"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230" name="Google Shape;230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39244" y="4912039"/>
            <a:ext cx="2869568" cy="683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